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9"/>
    <p:restoredTop sz="94694"/>
  </p:normalViewPr>
  <p:slideViewPr>
    <p:cSldViewPr snapToGrid="0" snapToObjects="1" showGuides="1">
      <p:cViewPr>
        <p:scale>
          <a:sx n="95" d="100"/>
          <a:sy n="95" d="100"/>
        </p:scale>
        <p:origin x="14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15F61C-8B42-8545-BD17-916AEEB90741}" type="doc">
      <dgm:prSet loTypeId="urn:microsoft.com/office/officeart/2005/8/layout/radial2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CF048A5-6F4C-FC4A-A947-4DF9A6FBDF48}">
      <dgm:prSet custT="1"/>
      <dgm:spPr>
        <a:solidFill>
          <a:schemeClr val="accent3"/>
        </a:solidFill>
      </dgm:spPr>
      <dgm:t>
        <a:bodyPr/>
        <a:lstStyle/>
        <a:p>
          <a:pPr rtl="0"/>
          <a:r>
            <a:rPr lang="en-US" sz="1600" dirty="0" smtClean="0">
              <a:latin typeface="+mn-lt"/>
              <a:ea typeface="Myriad Pro" charset="0"/>
              <a:cs typeface="Myriad Pro" charset="0"/>
            </a:rPr>
            <a:t>Poverty</a:t>
          </a:r>
          <a:r>
            <a:rPr lang="en-US" sz="1600" baseline="0" dirty="0" smtClean="0">
              <a:latin typeface="+mn-lt"/>
              <a:ea typeface="Myriad Pro" charset="0"/>
              <a:cs typeface="Myriad Pro" charset="0"/>
            </a:rPr>
            <a:t> vs. Income</a:t>
          </a:r>
          <a:endParaRPr lang="en-US" sz="1600" dirty="0">
            <a:latin typeface="+mn-lt"/>
            <a:ea typeface="Myriad Pro" charset="0"/>
            <a:cs typeface="Myriad Pro" charset="0"/>
          </a:endParaRPr>
        </a:p>
      </dgm:t>
    </dgm:pt>
    <dgm:pt modelId="{1783866A-59D4-DA46-ACA5-C815571A848B}" type="parTrans" cxnId="{BFD0A891-0312-6E45-9D6B-4767745BD018}">
      <dgm:prSet/>
      <dgm:spPr/>
      <dgm:t>
        <a:bodyPr/>
        <a:lstStyle/>
        <a:p>
          <a:endParaRPr lang="en-US"/>
        </a:p>
      </dgm:t>
    </dgm:pt>
    <dgm:pt modelId="{DF8951D0-11F9-5348-85CB-02C5A35055E2}" type="sibTrans" cxnId="{BFD0A891-0312-6E45-9D6B-4767745BD018}">
      <dgm:prSet/>
      <dgm:spPr/>
      <dgm:t>
        <a:bodyPr/>
        <a:lstStyle/>
        <a:p>
          <a:endParaRPr lang="en-US"/>
        </a:p>
      </dgm:t>
    </dgm:pt>
    <dgm:pt modelId="{26046A56-8066-1248-8F3F-01733116F154}">
      <dgm:prSet/>
      <dgm:spPr>
        <a:solidFill>
          <a:schemeClr val="accent1"/>
        </a:solidFill>
      </dgm:spPr>
      <dgm:t>
        <a:bodyPr/>
        <a:lstStyle/>
        <a:p>
          <a:r>
            <a:rPr lang="en-US" dirty="0" smtClean="0">
              <a:latin typeface="Calibri" charset="0"/>
              <a:ea typeface="Calibri" charset="0"/>
              <a:cs typeface="Calibri" charset="0"/>
            </a:rPr>
            <a:t>Poverty vs. School attainment</a:t>
          </a:r>
          <a:endParaRPr lang="en-US" dirty="0">
            <a:latin typeface="Calibri" charset="0"/>
            <a:ea typeface="Calibri" charset="0"/>
            <a:cs typeface="Calibri" charset="0"/>
          </a:endParaRPr>
        </a:p>
      </dgm:t>
    </dgm:pt>
    <dgm:pt modelId="{D351580F-6893-2643-8A56-0FE0F501901D}" type="parTrans" cxnId="{A72E7E65-ABD6-9246-892B-781348677874}">
      <dgm:prSet/>
      <dgm:spPr/>
      <dgm:t>
        <a:bodyPr/>
        <a:lstStyle/>
        <a:p>
          <a:endParaRPr lang="en-US"/>
        </a:p>
      </dgm:t>
    </dgm:pt>
    <dgm:pt modelId="{B7868CE2-C9F4-D742-9955-BECAC828022D}" type="sibTrans" cxnId="{A72E7E65-ABD6-9246-892B-781348677874}">
      <dgm:prSet/>
      <dgm:spPr/>
      <dgm:t>
        <a:bodyPr/>
        <a:lstStyle/>
        <a:p>
          <a:endParaRPr lang="en-US"/>
        </a:p>
      </dgm:t>
    </dgm:pt>
    <dgm:pt modelId="{CCBCB456-73A5-E241-8F23-4307E82566A6}">
      <dgm:prSet custT="1"/>
      <dgm:spPr>
        <a:solidFill>
          <a:schemeClr val="accent4"/>
        </a:solidFill>
      </dgm:spPr>
      <dgm:t>
        <a:bodyPr/>
        <a:lstStyle/>
        <a:p>
          <a:r>
            <a:rPr lang="en-US" sz="1600" dirty="0" smtClean="0">
              <a:latin typeface="Calibri" charset="0"/>
              <a:ea typeface="Calibri" charset="0"/>
              <a:cs typeface="Calibri" charset="0"/>
            </a:rPr>
            <a:t>Poverty</a:t>
          </a:r>
          <a:r>
            <a:rPr lang="en-US" sz="1600" baseline="0" dirty="0" smtClean="0">
              <a:latin typeface="Calibri" charset="0"/>
              <a:ea typeface="Calibri" charset="0"/>
              <a:cs typeface="Calibri" charset="0"/>
            </a:rPr>
            <a:t> vs.</a:t>
          </a:r>
        </a:p>
        <a:p>
          <a:r>
            <a:rPr lang="en-US" sz="1400" baseline="0" dirty="0" smtClean="0">
              <a:latin typeface="Calibri" charset="0"/>
              <a:ea typeface="Calibri" charset="0"/>
              <a:cs typeface="Calibri" charset="0"/>
            </a:rPr>
            <a:t>Unemployment</a:t>
          </a:r>
          <a:endParaRPr lang="en-US" sz="1400" dirty="0">
            <a:latin typeface="Calibri" charset="0"/>
            <a:ea typeface="Calibri" charset="0"/>
            <a:cs typeface="Calibri" charset="0"/>
          </a:endParaRPr>
        </a:p>
      </dgm:t>
    </dgm:pt>
    <dgm:pt modelId="{E5C79D9A-2F6B-3D4F-8A11-E3F88B272CEF}" type="sibTrans" cxnId="{A2CE9EC6-2DC5-0343-B038-A95DBF2BFA1C}">
      <dgm:prSet/>
      <dgm:spPr/>
      <dgm:t>
        <a:bodyPr/>
        <a:lstStyle/>
        <a:p>
          <a:endParaRPr lang="en-US"/>
        </a:p>
      </dgm:t>
    </dgm:pt>
    <dgm:pt modelId="{05413E16-0DD9-1646-95CD-96F13EE2008A}" type="parTrans" cxnId="{A2CE9EC6-2DC5-0343-B038-A95DBF2BFA1C}">
      <dgm:prSet/>
      <dgm:spPr/>
      <dgm:t>
        <a:bodyPr/>
        <a:lstStyle/>
        <a:p>
          <a:endParaRPr lang="en-US"/>
        </a:p>
      </dgm:t>
    </dgm:pt>
    <dgm:pt modelId="{A8690C0E-C31A-A244-AC34-41B235EFE976}" type="pres">
      <dgm:prSet presAssocID="{7815F61C-8B42-8545-BD17-916AEEB9074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046E96F-039A-1A48-9AFE-4BC3B4A3D83C}" type="pres">
      <dgm:prSet presAssocID="{7815F61C-8B42-8545-BD17-916AEEB90741}" presName="cycle" presStyleCnt="0"/>
      <dgm:spPr/>
    </dgm:pt>
    <dgm:pt modelId="{EF0F98CB-A76C-B542-818D-E47719000C68}" type="pres">
      <dgm:prSet presAssocID="{7815F61C-8B42-8545-BD17-916AEEB90741}" presName="centerShape" presStyleCnt="0"/>
      <dgm:spPr/>
    </dgm:pt>
    <dgm:pt modelId="{7C9AD666-31EF-C34F-9C73-462ABB7A8BF2}" type="pres">
      <dgm:prSet presAssocID="{7815F61C-8B42-8545-BD17-916AEEB90741}" presName="connSite" presStyleLbl="node1" presStyleIdx="0" presStyleCnt="4"/>
      <dgm:spPr/>
    </dgm:pt>
    <dgm:pt modelId="{008851D0-4588-0543-9458-D673386C0AF0}" type="pres">
      <dgm:prSet presAssocID="{7815F61C-8B42-8545-BD17-916AEEB90741}" presName="visible" presStyleLbl="node1" presStyleIdx="0" presStyleCnt="4"/>
      <dgm:spPr>
        <a:solidFill>
          <a:schemeClr val="accent2"/>
        </a:solidFill>
      </dgm:spPr>
    </dgm:pt>
    <dgm:pt modelId="{6CA47A08-9065-3342-9D35-7BDDE64D9D67}" type="pres">
      <dgm:prSet presAssocID="{1783866A-59D4-DA46-ACA5-C815571A848B}" presName="Name25" presStyleLbl="parChTrans1D1" presStyleIdx="0" presStyleCnt="3"/>
      <dgm:spPr/>
      <dgm:t>
        <a:bodyPr/>
        <a:lstStyle/>
        <a:p>
          <a:endParaRPr lang="en-US"/>
        </a:p>
      </dgm:t>
    </dgm:pt>
    <dgm:pt modelId="{32627D25-CFC5-DB4D-8B7D-052BF1EF9C3A}" type="pres">
      <dgm:prSet presAssocID="{8CF048A5-6F4C-FC4A-A947-4DF9A6FBDF48}" presName="node" presStyleCnt="0"/>
      <dgm:spPr/>
    </dgm:pt>
    <dgm:pt modelId="{83AE6BC7-BC13-764E-A23C-9324898B882C}" type="pres">
      <dgm:prSet presAssocID="{8CF048A5-6F4C-FC4A-A947-4DF9A6FBDF48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24AC5B-3EFF-EF42-8430-733DF521318D}" type="pres">
      <dgm:prSet presAssocID="{8CF048A5-6F4C-FC4A-A947-4DF9A6FBDF48}" presName="childNode" presStyleLbl="revTx" presStyleIdx="0" presStyleCnt="0">
        <dgm:presLayoutVars>
          <dgm:bulletEnabled val="1"/>
        </dgm:presLayoutVars>
      </dgm:prSet>
      <dgm:spPr/>
    </dgm:pt>
    <dgm:pt modelId="{0F32B415-8E54-EC42-97B7-2F5A405E3496}" type="pres">
      <dgm:prSet presAssocID="{05413E16-0DD9-1646-95CD-96F13EE2008A}" presName="Name25" presStyleLbl="parChTrans1D1" presStyleIdx="1" presStyleCnt="3"/>
      <dgm:spPr/>
      <dgm:t>
        <a:bodyPr/>
        <a:lstStyle/>
        <a:p>
          <a:endParaRPr lang="en-US"/>
        </a:p>
      </dgm:t>
    </dgm:pt>
    <dgm:pt modelId="{811630FB-CF41-A743-A588-E82BBD1C99F8}" type="pres">
      <dgm:prSet presAssocID="{CCBCB456-73A5-E241-8F23-4307E82566A6}" presName="node" presStyleCnt="0"/>
      <dgm:spPr/>
    </dgm:pt>
    <dgm:pt modelId="{D2CDBBD6-F3FC-AA45-8138-7322187A8B07}" type="pres">
      <dgm:prSet presAssocID="{CCBCB456-73A5-E241-8F23-4307E82566A6}" presName="parentNode" presStyleLbl="node1" presStyleIdx="2" presStyleCnt="4" custScaleX="124741" custScaleY="12833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40BEAD-4367-4341-9D87-6BF3756BC2B2}" type="pres">
      <dgm:prSet presAssocID="{CCBCB456-73A5-E241-8F23-4307E82566A6}" presName="childNode" presStyleLbl="revTx" presStyleIdx="0" presStyleCnt="0">
        <dgm:presLayoutVars>
          <dgm:bulletEnabled val="1"/>
        </dgm:presLayoutVars>
      </dgm:prSet>
      <dgm:spPr/>
    </dgm:pt>
    <dgm:pt modelId="{FB33231A-84A8-2F48-8B2B-5889BE96A4A2}" type="pres">
      <dgm:prSet presAssocID="{D351580F-6893-2643-8A56-0FE0F501901D}" presName="Name25" presStyleLbl="parChTrans1D1" presStyleIdx="2" presStyleCnt="3"/>
      <dgm:spPr/>
      <dgm:t>
        <a:bodyPr/>
        <a:lstStyle/>
        <a:p>
          <a:endParaRPr lang="en-US"/>
        </a:p>
      </dgm:t>
    </dgm:pt>
    <dgm:pt modelId="{DB54E3C9-9E7D-D247-B6CA-7B7F7B962D45}" type="pres">
      <dgm:prSet presAssocID="{26046A56-8066-1248-8F3F-01733116F154}" presName="node" presStyleCnt="0"/>
      <dgm:spPr/>
    </dgm:pt>
    <dgm:pt modelId="{BEA04755-6B17-B448-A01D-69A938FFC70B}" type="pres">
      <dgm:prSet presAssocID="{26046A56-8066-1248-8F3F-01733116F154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A408E0-D964-0D48-ABA7-E0B6899EDA83}" type="pres">
      <dgm:prSet presAssocID="{26046A56-8066-1248-8F3F-01733116F154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4BF7DF67-A15D-F249-94CA-E0B266A7112C}" type="presOf" srcId="{26046A56-8066-1248-8F3F-01733116F154}" destId="{BEA04755-6B17-B448-A01D-69A938FFC70B}" srcOrd="0" destOrd="0" presId="urn:microsoft.com/office/officeart/2005/8/layout/radial2"/>
    <dgm:cxn modelId="{A2CE9EC6-2DC5-0343-B038-A95DBF2BFA1C}" srcId="{7815F61C-8B42-8545-BD17-916AEEB90741}" destId="{CCBCB456-73A5-E241-8F23-4307E82566A6}" srcOrd="1" destOrd="0" parTransId="{05413E16-0DD9-1646-95CD-96F13EE2008A}" sibTransId="{E5C79D9A-2F6B-3D4F-8A11-E3F88B272CEF}"/>
    <dgm:cxn modelId="{BFD0A891-0312-6E45-9D6B-4767745BD018}" srcId="{7815F61C-8B42-8545-BD17-916AEEB90741}" destId="{8CF048A5-6F4C-FC4A-A947-4DF9A6FBDF48}" srcOrd="0" destOrd="0" parTransId="{1783866A-59D4-DA46-ACA5-C815571A848B}" sibTransId="{DF8951D0-11F9-5348-85CB-02C5A35055E2}"/>
    <dgm:cxn modelId="{BBB27145-701E-7C43-BB57-5881235B0FB5}" type="presOf" srcId="{8CF048A5-6F4C-FC4A-A947-4DF9A6FBDF48}" destId="{83AE6BC7-BC13-764E-A23C-9324898B882C}" srcOrd="0" destOrd="0" presId="urn:microsoft.com/office/officeart/2005/8/layout/radial2"/>
    <dgm:cxn modelId="{F80BD066-4DAF-DA4F-9B43-79A259B0D097}" type="presOf" srcId="{05413E16-0DD9-1646-95CD-96F13EE2008A}" destId="{0F32B415-8E54-EC42-97B7-2F5A405E3496}" srcOrd="0" destOrd="0" presId="urn:microsoft.com/office/officeart/2005/8/layout/radial2"/>
    <dgm:cxn modelId="{B91FFD61-5022-2C4E-815C-FB7B7E11F20C}" type="presOf" srcId="{D351580F-6893-2643-8A56-0FE0F501901D}" destId="{FB33231A-84A8-2F48-8B2B-5889BE96A4A2}" srcOrd="0" destOrd="0" presId="urn:microsoft.com/office/officeart/2005/8/layout/radial2"/>
    <dgm:cxn modelId="{564501AE-01DF-0244-929D-D9EF16360128}" type="presOf" srcId="{7815F61C-8B42-8545-BD17-916AEEB90741}" destId="{A8690C0E-C31A-A244-AC34-41B235EFE976}" srcOrd="0" destOrd="0" presId="urn:microsoft.com/office/officeart/2005/8/layout/radial2"/>
    <dgm:cxn modelId="{A72E7E65-ABD6-9246-892B-781348677874}" srcId="{7815F61C-8B42-8545-BD17-916AEEB90741}" destId="{26046A56-8066-1248-8F3F-01733116F154}" srcOrd="2" destOrd="0" parTransId="{D351580F-6893-2643-8A56-0FE0F501901D}" sibTransId="{B7868CE2-C9F4-D742-9955-BECAC828022D}"/>
    <dgm:cxn modelId="{5BE560A0-6EFA-9545-A241-B8AF77F65DA9}" type="presOf" srcId="{1783866A-59D4-DA46-ACA5-C815571A848B}" destId="{6CA47A08-9065-3342-9D35-7BDDE64D9D67}" srcOrd="0" destOrd="0" presId="urn:microsoft.com/office/officeart/2005/8/layout/radial2"/>
    <dgm:cxn modelId="{BD844FE1-4920-294C-9183-E3C99F511AE5}" type="presOf" srcId="{CCBCB456-73A5-E241-8F23-4307E82566A6}" destId="{D2CDBBD6-F3FC-AA45-8138-7322187A8B07}" srcOrd="0" destOrd="0" presId="urn:microsoft.com/office/officeart/2005/8/layout/radial2"/>
    <dgm:cxn modelId="{18A83A96-55A6-CD49-B241-D9E504A8CADC}" type="presParOf" srcId="{A8690C0E-C31A-A244-AC34-41B235EFE976}" destId="{1046E96F-039A-1A48-9AFE-4BC3B4A3D83C}" srcOrd="0" destOrd="0" presId="urn:microsoft.com/office/officeart/2005/8/layout/radial2"/>
    <dgm:cxn modelId="{BE57B247-68C2-3F49-A632-69E794E9B4AE}" type="presParOf" srcId="{1046E96F-039A-1A48-9AFE-4BC3B4A3D83C}" destId="{EF0F98CB-A76C-B542-818D-E47719000C68}" srcOrd="0" destOrd="0" presId="urn:microsoft.com/office/officeart/2005/8/layout/radial2"/>
    <dgm:cxn modelId="{B44F5EB2-062A-9745-A174-00EAFDA8BB08}" type="presParOf" srcId="{EF0F98CB-A76C-B542-818D-E47719000C68}" destId="{7C9AD666-31EF-C34F-9C73-462ABB7A8BF2}" srcOrd="0" destOrd="0" presId="urn:microsoft.com/office/officeart/2005/8/layout/radial2"/>
    <dgm:cxn modelId="{922FA0D6-E32F-764B-86CB-9343ACE4CDE4}" type="presParOf" srcId="{EF0F98CB-A76C-B542-818D-E47719000C68}" destId="{008851D0-4588-0543-9458-D673386C0AF0}" srcOrd="1" destOrd="0" presId="urn:microsoft.com/office/officeart/2005/8/layout/radial2"/>
    <dgm:cxn modelId="{544A468C-99A1-4E4A-A58A-1EC1D201C34A}" type="presParOf" srcId="{1046E96F-039A-1A48-9AFE-4BC3B4A3D83C}" destId="{6CA47A08-9065-3342-9D35-7BDDE64D9D67}" srcOrd="1" destOrd="0" presId="urn:microsoft.com/office/officeart/2005/8/layout/radial2"/>
    <dgm:cxn modelId="{4348C50A-D2ED-9440-B9E3-7001B9C5D407}" type="presParOf" srcId="{1046E96F-039A-1A48-9AFE-4BC3B4A3D83C}" destId="{32627D25-CFC5-DB4D-8B7D-052BF1EF9C3A}" srcOrd="2" destOrd="0" presId="urn:microsoft.com/office/officeart/2005/8/layout/radial2"/>
    <dgm:cxn modelId="{5258C4DD-E640-3B4E-B857-823A97B60B1E}" type="presParOf" srcId="{32627D25-CFC5-DB4D-8B7D-052BF1EF9C3A}" destId="{83AE6BC7-BC13-764E-A23C-9324898B882C}" srcOrd="0" destOrd="0" presId="urn:microsoft.com/office/officeart/2005/8/layout/radial2"/>
    <dgm:cxn modelId="{376CB515-F717-AE4C-8856-6A1F08DC330A}" type="presParOf" srcId="{32627D25-CFC5-DB4D-8B7D-052BF1EF9C3A}" destId="{5224AC5B-3EFF-EF42-8430-733DF521318D}" srcOrd="1" destOrd="0" presId="urn:microsoft.com/office/officeart/2005/8/layout/radial2"/>
    <dgm:cxn modelId="{FA9ACB02-21E9-454A-B318-FA523FA104FD}" type="presParOf" srcId="{1046E96F-039A-1A48-9AFE-4BC3B4A3D83C}" destId="{0F32B415-8E54-EC42-97B7-2F5A405E3496}" srcOrd="3" destOrd="0" presId="urn:microsoft.com/office/officeart/2005/8/layout/radial2"/>
    <dgm:cxn modelId="{EFC62A08-E486-0346-90BD-5D014B12B7CD}" type="presParOf" srcId="{1046E96F-039A-1A48-9AFE-4BC3B4A3D83C}" destId="{811630FB-CF41-A743-A588-E82BBD1C99F8}" srcOrd="4" destOrd="0" presId="urn:microsoft.com/office/officeart/2005/8/layout/radial2"/>
    <dgm:cxn modelId="{F13002BF-B831-B645-A18A-5E4D4E61A525}" type="presParOf" srcId="{811630FB-CF41-A743-A588-E82BBD1C99F8}" destId="{D2CDBBD6-F3FC-AA45-8138-7322187A8B07}" srcOrd="0" destOrd="0" presId="urn:microsoft.com/office/officeart/2005/8/layout/radial2"/>
    <dgm:cxn modelId="{E25516CE-2019-E84C-8A97-3B26014CAEBC}" type="presParOf" srcId="{811630FB-CF41-A743-A588-E82BBD1C99F8}" destId="{FF40BEAD-4367-4341-9D87-6BF3756BC2B2}" srcOrd="1" destOrd="0" presId="urn:microsoft.com/office/officeart/2005/8/layout/radial2"/>
    <dgm:cxn modelId="{AD428F13-EBF3-1841-A590-850684CE3041}" type="presParOf" srcId="{1046E96F-039A-1A48-9AFE-4BC3B4A3D83C}" destId="{FB33231A-84A8-2F48-8B2B-5889BE96A4A2}" srcOrd="5" destOrd="0" presId="urn:microsoft.com/office/officeart/2005/8/layout/radial2"/>
    <dgm:cxn modelId="{C6302C1A-E952-3B46-9C96-6C5EC8C56A8E}" type="presParOf" srcId="{1046E96F-039A-1A48-9AFE-4BC3B4A3D83C}" destId="{DB54E3C9-9E7D-D247-B6CA-7B7F7B962D45}" srcOrd="6" destOrd="0" presId="urn:microsoft.com/office/officeart/2005/8/layout/radial2"/>
    <dgm:cxn modelId="{2A66CE19-C0B3-AB4A-9710-EFFCAD400327}" type="presParOf" srcId="{DB54E3C9-9E7D-D247-B6CA-7B7F7B962D45}" destId="{BEA04755-6B17-B448-A01D-69A938FFC70B}" srcOrd="0" destOrd="0" presId="urn:microsoft.com/office/officeart/2005/8/layout/radial2"/>
    <dgm:cxn modelId="{2F98B0C3-55F5-F040-9F98-1EE42BD9912F}" type="presParOf" srcId="{DB54E3C9-9E7D-D247-B6CA-7B7F7B962D45}" destId="{64A408E0-D964-0D48-ABA7-E0B6899EDA83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33231A-84A8-2F48-8B2B-5889BE96A4A2}">
      <dsp:nvSpPr>
        <dsp:cNvPr id="0" name=""/>
        <dsp:cNvSpPr/>
      </dsp:nvSpPr>
      <dsp:spPr>
        <a:xfrm rot="2562466">
          <a:off x="1768411" y="3409510"/>
          <a:ext cx="730416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730416" y="32607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32B415-8E54-EC42-97B7-2F5A405E3496}">
      <dsp:nvSpPr>
        <dsp:cNvPr id="0" name=""/>
        <dsp:cNvSpPr/>
      </dsp:nvSpPr>
      <dsp:spPr>
        <a:xfrm>
          <a:off x="1865256" y="2412012"/>
          <a:ext cx="596950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596950" y="32607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A47A08-9065-3342-9D35-7BDDE64D9D67}">
      <dsp:nvSpPr>
        <dsp:cNvPr id="0" name=""/>
        <dsp:cNvSpPr/>
      </dsp:nvSpPr>
      <dsp:spPr>
        <a:xfrm rot="19037534">
          <a:off x="1768411" y="1414515"/>
          <a:ext cx="730416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730416" y="32607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8851D0-4588-0543-9458-D673386C0AF0}">
      <dsp:nvSpPr>
        <dsp:cNvPr id="0" name=""/>
        <dsp:cNvSpPr/>
      </dsp:nvSpPr>
      <dsp:spPr>
        <a:xfrm>
          <a:off x="-107521" y="1284162"/>
          <a:ext cx="2320915" cy="2320915"/>
        </a:xfrm>
        <a:prstGeom prst="ellipse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3AE6BC7-BC13-764E-A23C-9324898B882C}">
      <dsp:nvSpPr>
        <dsp:cNvPr id="0" name=""/>
        <dsp:cNvSpPr/>
      </dsp:nvSpPr>
      <dsp:spPr>
        <a:xfrm>
          <a:off x="2217346" y="30887"/>
          <a:ext cx="1392549" cy="1392549"/>
        </a:xfrm>
        <a:prstGeom prst="ellipse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n-lt"/>
              <a:ea typeface="Myriad Pro" charset="0"/>
              <a:cs typeface="Myriad Pro" charset="0"/>
            </a:rPr>
            <a:t>Poverty</a:t>
          </a:r>
          <a:r>
            <a:rPr lang="en-US" sz="1600" kern="1200" baseline="0" dirty="0" smtClean="0">
              <a:latin typeface="+mn-lt"/>
              <a:ea typeface="Myriad Pro" charset="0"/>
              <a:cs typeface="Myriad Pro" charset="0"/>
            </a:rPr>
            <a:t> vs. Income</a:t>
          </a:r>
          <a:endParaRPr lang="en-US" sz="1600" kern="1200" dirty="0">
            <a:latin typeface="+mn-lt"/>
            <a:ea typeface="Myriad Pro" charset="0"/>
            <a:cs typeface="Myriad Pro" charset="0"/>
          </a:endParaRPr>
        </a:p>
      </dsp:txBody>
      <dsp:txXfrm>
        <a:off x="2421280" y="234821"/>
        <a:ext cx="984681" cy="984681"/>
      </dsp:txXfrm>
    </dsp:sp>
    <dsp:sp modelId="{D2CDBBD6-F3FC-AA45-8138-7322187A8B07}">
      <dsp:nvSpPr>
        <dsp:cNvPr id="0" name=""/>
        <dsp:cNvSpPr/>
      </dsp:nvSpPr>
      <dsp:spPr>
        <a:xfrm>
          <a:off x="2462206" y="1551076"/>
          <a:ext cx="1737079" cy="1787086"/>
        </a:xfrm>
        <a:prstGeom prst="ellipse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Calibri" charset="0"/>
              <a:ea typeface="Calibri" charset="0"/>
              <a:cs typeface="Calibri" charset="0"/>
            </a:rPr>
            <a:t>Poverty</a:t>
          </a:r>
          <a:r>
            <a:rPr lang="en-US" sz="1600" kern="1200" baseline="0" dirty="0" smtClean="0">
              <a:latin typeface="Calibri" charset="0"/>
              <a:ea typeface="Calibri" charset="0"/>
              <a:cs typeface="Calibri" charset="0"/>
            </a:rPr>
            <a:t> vs.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baseline="0" dirty="0" smtClean="0">
              <a:latin typeface="Calibri" charset="0"/>
              <a:ea typeface="Calibri" charset="0"/>
              <a:cs typeface="Calibri" charset="0"/>
            </a:rPr>
            <a:t>Unemployment</a:t>
          </a:r>
          <a:endParaRPr lang="en-US" sz="1400" kern="1200" dirty="0">
            <a:latin typeface="Calibri" charset="0"/>
            <a:ea typeface="Calibri" charset="0"/>
            <a:cs typeface="Calibri" charset="0"/>
          </a:endParaRPr>
        </a:p>
      </dsp:txBody>
      <dsp:txXfrm>
        <a:off x="2716595" y="1812789"/>
        <a:ext cx="1228301" cy="1263660"/>
      </dsp:txXfrm>
    </dsp:sp>
    <dsp:sp modelId="{BEA04755-6B17-B448-A01D-69A938FFC70B}">
      <dsp:nvSpPr>
        <dsp:cNvPr id="0" name=""/>
        <dsp:cNvSpPr/>
      </dsp:nvSpPr>
      <dsp:spPr>
        <a:xfrm>
          <a:off x="2217346" y="3465803"/>
          <a:ext cx="1392549" cy="1392549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Calibri" charset="0"/>
              <a:ea typeface="Calibri" charset="0"/>
              <a:cs typeface="Calibri" charset="0"/>
            </a:rPr>
            <a:t>Poverty vs. School attainment</a:t>
          </a:r>
          <a:endParaRPr lang="en-US" sz="1600" kern="1200" dirty="0">
            <a:latin typeface="Calibri" charset="0"/>
            <a:ea typeface="Calibri" charset="0"/>
            <a:cs typeface="Calibri" charset="0"/>
          </a:endParaRPr>
        </a:p>
      </dsp:txBody>
      <dsp:txXfrm>
        <a:off x="2421280" y="3669737"/>
        <a:ext cx="984681" cy="9846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35D5DF-FEC7-7C42-B3DD-13C79C58F071}" type="datetimeFigureOut">
              <a:rPr lang="en-US" smtClean="0"/>
              <a:t>1/18/18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421017-421B-C542-B4C4-41CB0CC1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42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831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300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21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53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10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81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68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54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74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176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3290E-5958-FA43-A1F6-7D7D4E9531F8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DB097-344C-D04C-90FA-EBA822714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776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983973072"/>
              </p:ext>
            </p:extLst>
          </p:nvPr>
        </p:nvGraphicFramePr>
        <p:xfrm>
          <a:off x="3579870" y="1259361"/>
          <a:ext cx="6405976" cy="4889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599591" y="3052483"/>
            <a:ext cx="20779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20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40,6 million below poverty level</a:t>
            </a:r>
          </a:p>
          <a:p>
            <a:pPr lvl="0" algn="ctr"/>
            <a:r>
              <a:rPr lang="en-US" sz="2000" dirty="0" smtClean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12.7%</a:t>
            </a:r>
            <a:endParaRPr lang="en-US" sz="20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algn="ctr"/>
            <a:endParaRPr lang="en-US" sz="2000" dirty="0">
              <a:solidFill>
                <a:schemeClr val="bg1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sp>
        <p:nvSpPr>
          <p:cNvPr id="10" name="Shape 61"/>
          <p:cNvSpPr txBox="1">
            <a:spLocks/>
          </p:cNvSpPr>
          <p:nvPr/>
        </p:nvSpPr>
        <p:spPr>
          <a:xfrm>
            <a:off x="229224" y="295835"/>
            <a:ext cx="11733551" cy="795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5" tIns="45700" rIns="91425" bIns="4570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137160" algn="l">
              <a:spcBef>
                <a:spcPts val="0"/>
              </a:spcBef>
              <a:buClr>
                <a:schemeClr val="accent1"/>
              </a:buClr>
              <a:buSzPct val="98181"/>
              <a:buFont typeface="PT Sans"/>
              <a:buNone/>
            </a:pPr>
            <a:endParaRPr lang="en-US" dirty="0">
              <a:solidFill>
                <a:schemeClr val="accent1"/>
              </a:solidFill>
              <a:sym typeface="PT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4734" y="284813"/>
            <a:ext cx="10897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 Analysis of Poverty Rate in USA among All Ages in  2017 </a:t>
            </a:r>
            <a:endParaRPr lang="en-US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4695" y="877586"/>
            <a:ext cx="563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https://</a:t>
            </a:r>
            <a:r>
              <a:rPr lang="en-US" dirty="0" err="1" smtClean="0"/>
              <a:t>api.census.gov</a:t>
            </a:r>
            <a:r>
              <a:rPr lang="en-US" dirty="0" smtClean="0"/>
              <a:t>/data/</a:t>
            </a:r>
            <a:r>
              <a:rPr lang="en-US" dirty="0" err="1" smtClean="0"/>
              <a:t>timeseries</a:t>
            </a:r>
            <a:r>
              <a:rPr lang="en-US" dirty="0" smtClean="0"/>
              <a:t>/poverty</a:t>
            </a:r>
            <a:r>
              <a:rPr lang="mr-IN" dirty="0" smtClean="0"/>
              <a:t>…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733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61"/>
          <p:cNvSpPr txBox="1">
            <a:spLocks/>
          </p:cNvSpPr>
          <p:nvPr/>
        </p:nvSpPr>
        <p:spPr>
          <a:xfrm>
            <a:off x="229224" y="295835"/>
            <a:ext cx="11733551" cy="795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5" tIns="45700" rIns="91425" bIns="4570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137160" algn="l">
              <a:spcBef>
                <a:spcPts val="0"/>
              </a:spcBef>
              <a:buClr>
                <a:schemeClr val="accent1"/>
              </a:buClr>
              <a:buSzPct val="98181"/>
              <a:buFont typeface="PT Sans"/>
              <a:buNone/>
            </a:pPr>
            <a:endParaRPr lang="en-US" dirty="0">
              <a:solidFill>
                <a:schemeClr val="accent1"/>
              </a:solidFill>
              <a:sym typeface="PT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4734" y="284813"/>
            <a:ext cx="10897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 Analysis of Poverty Rate in each State among All Ages in  2017 </a:t>
            </a:r>
            <a:endParaRPr lang="en-US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4695" y="877586"/>
            <a:ext cx="5631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Using </a:t>
            </a:r>
            <a:r>
              <a:rPr lang="en-US" dirty="0" err="1" smtClean="0"/>
              <a:t>Plotly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470" y="1330957"/>
            <a:ext cx="9966960" cy="485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61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61"/>
          <p:cNvSpPr txBox="1">
            <a:spLocks/>
          </p:cNvSpPr>
          <p:nvPr/>
        </p:nvSpPr>
        <p:spPr>
          <a:xfrm>
            <a:off x="229224" y="295835"/>
            <a:ext cx="11733551" cy="795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5" tIns="45700" rIns="91425" bIns="4570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137160" algn="l">
              <a:spcBef>
                <a:spcPts val="0"/>
              </a:spcBef>
              <a:buClr>
                <a:schemeClr val="accent1"/>
              </a:buClr>
              <a:buSzPct val="98181"/>
              <a:buFont typeface="PT Sans"/>
              <a:buNone/>
            </a:pPr>
            <a:endParaRPr lang="en-US" dirty="0">
              <a:solidFill>
                <a:schemeClr val="accent1"/>
              </a:solidFill>
              <a:sym typeface="PT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4734" y="284813"/>
            <a:ext cx="10897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 Analysis of Poverty Vs Median Income and Unemployment in 2016-2017</a:t>
            </a:r>
            <a:endParaRPr lang="en-US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87" y="1559905"/>
            <a:ext cx="5394960" cy="37381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5886" y="1590374"/>
            <a:ext cx="5852160" cy="37681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518" y="5604408"/>
            <a:ext cx="8778240" cy="8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30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61"/>
          <p:cNvSpPr txBox="1">
            <a:spLocks/>
          </p:cNvSpPr>
          <p:nvPr/>
        </p:nvSpPr>
        <p:spPr>
          <a:xfrm>
            <a:off x="229224" y="295835"/>
            <a:ext cx="11733551" cy="7959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5" tIns="45700" rIns="91425" bIns="45700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137160" algn="l">
              <a:spcBef>
                <a:spcPts val="0"/>
              </a:spcBef>
              <a:buClr>
                <a:schemeClr val="accent1"/>
              </a:buClr>
              <a:buSzPct val="98181"/>
              <a:buFont typeface="PT Sans"/>
              <a:buNone/>
            </a:pPr>
            <a:endParaRPr lang="en-US" dirty="0">
              <a:solidFill>
                <a:schemeClr val="accent1"/>
              </a:solidFill>
              <a:sym typeface="PT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4734" y="284813"/>
            <a:ext cx="108978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</a:rPr>
              <a:t> Analysis of Poverty Vs High School and Bachelor Graduation in 2016-2017</a:t>
            </a:r>
            <a:endParaRPr lang="en-US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87" y="1559905"/>
            <a:ext cx="5394960" cy="37381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5886" y="1590374"/>
            <a:ext cx="5852160" cy="376810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12" y="1556108"/>
            <a:ext cx="5486400" cy="37457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4610" y="1492623"/>
            <a:ext cx="5308642" cy="38727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6024" y="5563176"/>
            <a:ext cx="5562600" cy="6170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745" y="868343"/>
            <a:ext cx="5091853" cy="4091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5097" y="5674627"/>
            <a:ext cx="4612341" cy="46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2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76</Words>
  <Application>Microsoft Macintosh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Calibri</vt:lpstr>
      <vt:lpstr>Calibri Light</vt:lpstr>
      <vt:lpstr>Mangal</vt:lpstr>
      <vt:lpstr>Myriad Pro</vt:lpstr>
      <vt:lpstr>PT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Salome Calado Botelho</dc:creator>
  <cp:lastModifiedBy>Salome Calado Botelho</cp:lastModifiedBy>
  <cp:revision>5</cp:revision>
  <dcterms:created xsi:type="dcterms:W3CDTF">2018-01-19T02:45:51Z</dcterms:created>
  <dcterms:modified xsi:type="dcterms:W3CDTF">2018-01-19T03:36:39Z</dcterms:modified>
</cp:coreProperties>
</file>

<file path=docProps/thumbnail.jpeg>
</file>